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20"/>
    <p:sldId id="266" r:id="rId12"/>
    <p:sldId id="267" r:id="rId13"/>
    <p:sldId id="268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71" d="100"/>
          <a:sy n="171" d="100"/>
        </p:scale>
        <p:origin x="4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2.xml"/><Relationship Id="rId13" Type="http://schemas.openxmlformats.org/officeDocument/2006/relationships/slide" Target="slides/slide13.xml"/><Relationship Id="rId14" Type="http://schemas.openxmlformats.org/officeDocument/2006/relationships/slide" Target="slides/slide14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20" Type="http://schemas.openxmlformats.org/officeDocument/2006/relationships/slide" Target="slides/slide11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E293B"/>
                </a:solidFill>
                <a:latin typeface="Arial"/>
              </a:defRPr>
            </a:pPr>
            <a:r>
              <a:rPr lang="en-US" sz="1200" b="0" i="0" u="none" strike="noStrike">
                <a:solidFill>
                  <a:srgbClr val="1E293B"/>
                </a:solidFill>
                <a:latin typeface="Arial"/>
              </a:rPr>
              <a:t>Resort Ratings — Average of 6 Responses (1–5 scale)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Rating</c:v>
                </c:pt>
              </c:strCache>
            </c:strRef>
          </c:tx>
          <c:spPr>
            <a:solidFill>
              <a:srgbClr val="1C9E8A"/>
            </a:solidFill>
            <a:effectLst/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Rooms</c:v>
                </c:pt>
                <c:pt idx="1">
                  <c:v>Dining</c:v>
                </c:pt>
                <c:pt idx="2">
                  <c:v>Beverages</c:v>
                </c:pt>
                <c:pt idx="3">
                  <c:v>Staff</c:v>
                </c:pt>
                <c:pt idx="4">
                  <c:v>Pools</c:v>
                </c:pt>
                <c:pt idx="5">
                  <c:v>Vibe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</c:v>
                </c:pt>
                <c:pt idx="1">
                  <c:v>3.5</c:v>
                </c:pt>
                <c:pt idx="2">
                  <c:v>4.5</c:v>
                </c:pt>
                <c:pt idx="3">
                  <c:v>4.7</c:v>
                </c:pt>
                <c:pt idx="4">
                  <c:v>3.7</c:v>
                </c:pt>
                <c:pt idx="5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F6-2C46-B946-04EDA58B2A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0.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0F5FA"/>
    </a:solidFill>
    <a:ln>
      <a:noFill/>
    </a:ln>
    <a:effectLst/>
  </c:sp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8651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chart" Target="../charts/char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1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1C9E8A"/>
          </a:solidFill>
          <a:ln w="12700">
            <a:solidFill>
              <a:srgbClr val="1C9E8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28016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BaeCation 2027</a:t>
            </a:r>
            <a:endParaRPr lang="en-US" sz="5800" dirty="0"/>
          </a:p>
        </p:txBody>
      </p:sp>
      <p:sp>
        <p:nvSpPr>
          <p:cNvPr id="4" name="Text 2"/>
          <p:cNvSpPr/>
          <p:nvPr/>
        </p:nvSpPr>
        <p:spPr>
          <a:xfrm>
            <a:off x="548640" y="2606040"/>
            <a:ext cx="8046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kern="0" spc="500" dirty="0">
                <a:solidFill>
                  <a:srgbClr val="1C9E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ARE WE GOING?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315468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Results  ·  Budget Reality  ·  Destination Guide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206240" y="3749040"/>
            <a:ext cx="109728" cy="109728"/>
          </a:xfrm>
          <a:prstGeom prst="ellipse">
            <a:avLst/>
          </a:prstGeom>
          <a:solidFill>
            <a:srgbClr val="E8A317"/>
          </a:solidFill>
          <a:ln/>
        </p:spPr>
      </p:sp>
      <p:sp>
        <p:nvSpPr>
          <p:cNvPr id="7" name="Shape 5"/>
          <p:cNvSpPr/>
          <p:nvPr/>
        </p:nvSpPr>
        <p:spPr>
          <a:xfrm>
            <a:off x="4453128" y="3749040"/>
            <a:ext cx="109728" cy="109728"/>
          </a:xfrm>
          <a:prstGeom prst="ellipse">
            <a:avLst/>
          </a:prstGeom>
          <a:solidFill>
            <a:srgbClr val="1C9E8A"/>
          </a:solidFill>
          <a:ln/>
        </p:spPr>
      </p:sp>
      <p:sp>
        <p:nvSpPr>
          <p:cNvPr id="8" name="Shape 6"/>
          <p:cNvSpPr/>
          <p:nvPr/>
        </p:nvSpPr>
        <p:spPr>
          <a:xfrm>
            <a:off x="4700016" y="3749040"/>
            <a:ext cx="109728" cy="109728"/>
          </a:xfrm>
          <a:prstGeom prst="ellipse">
            <a:avLst/>
          </a:prstGeom>
          <a:solidFill>
            <a:srgbClr val="8BA8BC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402336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8A3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Memorial Day Week  ·  May 23–28, 2027  ·  Four Couples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48640" y="4617720"/>
            <a:ext cx="8046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62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by Carey Mays  ·  June 2026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0" y="4965192"/>
            <a:ext cx="9144000" cy="178308"/>
          </a:xfrm>
          <a:prstGeom prst="rect">
            <a:avLst/>
          </a:prstGeom>
          <a:solidFill>
            <a:srgbClr val="1C9E8A"/>
          </a:solidFill>
          <a:ln w="12700">
            <a:solidFill>
              <a:srgbClr val="1C9E8A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C2272D"/>
          </a:solidFill>
          <a:ln w="12700">
            <a:solidFill>
              <a:srgbClr val="C227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4008"/>
            <a:ext cx="6858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FAD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TRACK  ·  THE EXPERIENCE IS THE TRIP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57200" y="310896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St. Lucia — Secrets Resort &amp; Spa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669280" y="27432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i="1" dirty="0">
                <a:solidFill>
                  <a:srgbClr val="E8A3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"Premium Experience"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097280"/>
            <a:ext cx="1965960" cy="1325880"/>
          </a:xfrm>
          <a:prstGeom prst="roundRect">
            <a:avLst>
              <a:gd name="adj" fmla="val 6897"/>
            </a:avLst>
          </a:prstGeom>
          <a:solidFill>
            <a:srgbClr val="C2272D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65760" y="1152144"/>
            <a:ext cx="1965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$6,500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–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$7,100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65760" y="2121408"/>
            <a:ext cx="1965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kern="0" spc="100" dirty="0">
                <a:solidFill>
                  <a:srgbClr val="FAD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ALL-IN / COUPLE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2514600" y="109728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Secrets St. Lucia Resort &amp; Spa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514600" y="1426464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Deluxe Swim-Out King  ·  $3,126 / couple (taxes incl.)  ·  Brand new 2024  ·  Hyatt Unlimited-Luxury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514600" y="1828800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FF1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624328" y="188366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C227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ROOMS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2624328" y="20939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Swim-out OR Preferred Club Plunge Pool (add $1,000–$1,500/couple for plunge pool tier)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852160" y="1828800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FF1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961888" y="188366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C227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DINING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5961888" y="20939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restaurants · no reservations · speakeasy bar · rooftop observatory · Pitons view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514600" y="2578608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FF1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624328" y="263347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C227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EXCURSION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2624328" y="2843784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 Spray Tango Time $1,250 flat / 10 pax · OR Private Mud Bath + Waterfall $110/pp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852160" y="2578608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FF1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961888" y="263347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C227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5961888" y="2843784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90-minute ground transfer from UVF · $240 / couple round trip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2514600" y="3328416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FF1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2624328" y="33832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C227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FLIGHTS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2624328" y="35935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$1,600–$2,200 / couple from AUS — always requires 1+ connection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852160" y="3328416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FF1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61888" y="33832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C227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PERKS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5961888" y="35935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Hyatt Social Stays: private group check-in, room upgrades, group cocktail hour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65760" y="4279392"/>
            <a:ext cx="8412480" cy="530352"/>
          </a:xfrm>
          <a:prstGeom prst="roundRect">
            <a:avLst>
              <a:gd name="adj" fmla="val 13793"/>
            </a:avLst>
          </a:prstGeom>
          <a:solidFill>
            <a:srgbClr val="FFF1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594360" y="4352544"/>
            <a:ext cx="7955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flights + longest transfer of any option. The destination earns it — but this is a commitment trip. Preferred Club plunge pool rooms push all-in to $7,500–$8,600/couple.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D97706"/>
          </a:solidFill>
          <a:ln w="12700">
            <a:solidFill>
              <a:srgbClr val="0284C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4008"/>
            <a:ext cx="6400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C0D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TRACK  ·  LOWEST COST + PARTY DESTINATION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57200" y="310896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Cancun (Puerto Morelos), Mexico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217920" y="27432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i="1" dirty="0">
                <a:solidFill>
                  <a:srgbClr val="E8A3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"We Are the Trip"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097280"/>
            <a:ext cx="1965960" cy="1325880"/>
          </a:xfrm>
          <a:prstGeom prst="roundRect">
            <a:avLst>
              <a:gd name="adj" fmla="val 6897"/>
            </a:avLst>
          </a:prstGeom>
          <a:solidFill>
            <a:srgbClr val="D9770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65760" y="1152144"/>
            <a:ext cx="1965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$4,830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–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$5,510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65760" y="2121408"/>
            <a:ext cx="1965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kern="0" spc="100" dirty="0">
                <a:solidFill>
                  <a:srgbClr val="C0D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ALL-IN / COUPLE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2514600" y="109728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Breathless Riviera Cancun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514600" y="1426464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Swim-Out Suite, 538 sq ft  ·  $3,000–$3,400 / couple (4 nights)  ·  Unlimited-Luxury, adults-only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514600" y="1828800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EF3C7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624328" y="188366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ROOMS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2624328" y="20939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538 sq ft swim-out suite · direct pool access from terrace · xhale Club upgrade available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852160" y="1828800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EF3C7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961888" y="188366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DINING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5961888" y="20939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restaurants &amp; bars · no reservations required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514600" y="2578608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EF3C7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624328" y="263347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EXCURSION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2624328" y="2843784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Isla Mujeres catamaran $90–130/pp or booze cruise $90–105/pp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852160" y="2578608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EF3C7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961888" y="263347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5961888" y="2843784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25–30 min from CUN · $70 / couple round trip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2514600" y="3328416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EF3C7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2624328" y="33832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FLIGHTS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2624328" y="35935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$450–$650 / couple from MSY — most direct route of the five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852160" y="3328416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EF3C7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61888" y="33832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VIBE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5961888" y="35935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 music 8am–midnight daily · skimpy dress code the norm · weekend themed parties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65760" y="4279392"/>
            <a:ext cx="8412480" cy="530352"/>
          </a:xfrm>
          <a:prstGeom prst="roundRect">
            <a:avLst>
              <a:gd name="adj" fmla="val 13793"/>
            </a:avLst>
          </a:prstGeom>
          <a:solidFill>
            <a:srgbClr val="FFF8E1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594360" y="4352544"/>
            <a:ext cx="7955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852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 recommendation: shift to Thu, May 27–Mon, May 31, 2027 (Memorial Day) to catch Breathless's weekend parties. Current May 24–28 dates fly everyone home right as the weekend starts.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21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Side-by-Side: All Five Destinations</a:t>
            </a:r>
            <a:endParaRPr lang="en-US" sz="26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777240"/>
          <a:ext cx="8595360" cy="3803904"/>
        </p:xfrm>
        <a:graphic>
          <a:graphicData uri="http://schemas.openxmlformats.org/drawingml/2006/table">
            <a:tbl>
              <a:tblPr/>
              <a:tblGrid>
                <a:gridCol w="15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9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90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0F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Cancun (Breathless)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Punta Cana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Jamaica (EOB)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80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St. Lucia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272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St. Maarten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94A8B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All-in / couple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92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$4,830–5,510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$5,600–6,000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$6,200–6,600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$6,500–7,100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$7,000–7,400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94A8B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Resort / 4 nights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92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$3,000–3,400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$3,034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$3,614 ✓ taxes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$3,126 ✓ taxes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$4,472 ✓ taxes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94A8B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Flights / couple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92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$450–650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$1,000–1,400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$1,000–1,400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CA5A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$1,600–2,200  ⚠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$1,000–1,400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94A8B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Private pool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92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Dedicated swim-out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Semi-private swim-out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EE7B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Fully private plunge pool ✓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Swim-out or plunge pool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Dedicated swim-out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94A8B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Airport transfer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92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25–30 min · $70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 min · $70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 min · $80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CA5A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 min · $240  ⚠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EE7B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min · $60  ✓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94A8B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Trip vibe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92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A0C8E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"We Are the Trip"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A0C8E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"We Are the Trip"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A0C8E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"We Are the Trip"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A0C8E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"Premium Experience"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A0C8E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"Hustle &amp; Bustle"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4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94A8B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Track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92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E8A31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Annual / Budget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E8A31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Annual / Budget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E8A31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Premium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E8A31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Every-other-year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E8A31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Every-other-year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1168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Excursion Options by Destination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Dunn's River formula: physical challenge → private boat back → resort before 1 PM → 2-hour refresh window → dinner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365760" y="964000"/>
            <a:ext cx="4160520" cy="175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30352" y="10554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84C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Punta Cana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30352" y="140291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Saona Island Private Catamaran — ~$200/person · ~$1,200 flat for group of 6 · No strangers, just us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530352" y="199727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charter = your crew only · open bar · DJ optional · back by 1 PM · identical formula to Dunn's River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800600" y="964000"/>
            <a:ext cx="4160520" cy="175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65192" y="10554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580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Jamaica (EOB)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965192" y="140291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Negril Catamaran + Rick's Cafe — $90/pp · adults-only option Tue/Thu/Sat/Sun · round-trip bus included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965192" y="199727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Glistening Waters Bioluminescent Lagoon — $25/pp · same evening · departs resort pier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2814000"/>
            <a:ext cx="4160520" cy="175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30352" y="29054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C3AE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St. Maarten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30352" y="325291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Pinel Island All-Inclusive Tour — $159/pp · 6 hrs · private boat · lunch · snorkeling · 100% rec rate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30352" y="384727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Anguilla Full-Day Cruise — $149/pp · 7 hrs · open bar · lunch · powerboat to Anguilla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800600" y="2814000"/>
            <a:ext cx="4160520" cy="175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965192" y="29054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227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St. Lucia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965192" y="325291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 Spray Tango Time Private Charter — $1,250 flat / up to 10 pax · half-day · confirmed June 2026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965192" y="384727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Mud Bath + Toraille Waterfall — $110/pp · fully private · pickup from Secrets confirmed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365760" y="4644000"/>
            <a:ext cx="8595360" cy="420000"/>
          </a:xfrm>
          <a:prstGeom prst="roundRect">
            <a:avLst>
              <a:gd name="adj" fmla="val 5000"/>
            </a:avLst>
          </a:prstGeom>
          <a:solidFill>
            <a:srgbClr val="FFF8E1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530352" y="4694000"/>
            <a:ext cx="8266176" cy="32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7852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Cancun (Breathless) — new option: Isla Mujeres Catamaran $90–130/pp or Booze Cruise $90–105/pp, plus free weekend themed parties (Fri pool party, Sat night event) built into the stay.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21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116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Happens Next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896112"/>
            <a:ext cx="8412480" cy="694944"/>
          </a:xfrm>
          <a:prstGeom prst="roundRect">
            <a:avLst>
              <a:gd name="adj" fmla="val 10526"/>
            </a:avLst>
          </a:prstGeom>
          <a:solidFill>
            <a:srgbClr val="0E24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502920" y="987552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E8A3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828800" y="969264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 up with Excellence Oyster Bay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828800" y="1243584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4 Beach House Suites be placed adjacent? Submitted June 2026 — no response. Call the resort directly.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700784"/>
            <a:ext cx="8412480" cy="694944"/>
          </a:xfrm>
          <a:prstGeom prst="roundRect">
            <a:avLst>
              <a:gd name="adj" fmla="val 10526"/>
            </a:avLst>
          </a:prstGeom>
          <a:solidFill>
            <a:srgbClr val="0E24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2920" y="1792224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E8A3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2026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828800" y="1773936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the group decision meeting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828800" y="2048256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the deck. Set a date, one week notice. "45 minutes and then we're deciding." Use the site as the send.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65760" y="2505456"/>
            <a:ext cx="8412480" cy="694944"/>
          </a:xfrm>
          <a:prstGeom prst="roundRect">
            <a:avLst>
              <a:gd name="adj" fmla="val 10526"/>
            </a:avLst>
          </a:prstGeom>
          <a:solidFill>
            <a:srgbClr val="0E24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02920" y="2596896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E8A3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AUG–OCT 2026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828800" y="257860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live 2027 quotes + set AUS flight alerts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828800" y="285292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2027 rates open ~Aug–Oct. EOB Beach Villas sell fast. Set Google Flights alerts now for all routes.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65760" y="3310128"/>
            <a:ext cx="8412480" cy="694944"/>
          </a:xfrm>
          <a:prstGeom prst="roundRect">
            <a:avLst>
              <a:gd name="adj" fmla="val 10526"/>
            </a:avLst>
          </a:prstGeom>
          <a:solidFill>
            <a:srgbClr val="0E24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02920" y="3401568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E8A3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OCT–NOV 2026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828800" y="3383280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resort under one reservation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1828800" y="3657600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contact (Carey) manages all resort communications. Link all 4 rooms. Re-verify adjacency after any rebooking.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65760" y="4114800"/>
            <a:ext cx="8412480" cy="694944"/>
          </a:xfrm>
          <a:prstGeom prst="roundRect">
            <a:avLst>
              <a:gd name="adj" fmla="val 10526"/>
            </a:avLst>
          </a:prstGeom>
          <a:solidFill>
            <a:srgbClr val="0E24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502920" y="4206240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E8A3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NOV–DEC 2026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828800" y="4187952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flights + confirm excursion vendor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1828800" y="4462272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Southwest (SXM) and JetBlue (MBJ) = no change fees. Right call for a group where plans can shift.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116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Sandals Ochi 2026 — How Did We Do?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896112"/>
            <a:ext cx="2011680" cy="1554480"/>
          </a:xfrm>
          <a:prstGeom prst="roundRect">
            <a:avLst>
              <a:gd name="adj" fmla="val 5882"/>
            </a:avLst>
          </a:prstGeom>
          <a:solidFill>
            <a:srgbClr val="0D2137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365760" y="960120"/>
            <a:ext cx="2011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E8A3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8.5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365760" y="187452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100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</a:t>
            </a:r>
            <a:endParaRPr lang="en-US" sz="900" dirty="0"/>
          </a:p>
          <a:p>
            <a:pPr marL="0" indent="0" algn="ctr">
              <a:buNone/>
            </a:pPr>
            <a:r>
              <a:rPr lang="en-US" sz="900" kern="0" spc="100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OF 10</a:t>
            </a:r>
            <a:endParaRPr lang="en-US" sz="9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2560320" y="777240"/>
          <a:ext cx="63093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4"/>
          <p:cNvSpPr/>
          <p:nvPr/>
        </p:nvSpPr>
        <p:spPr>
          <a:xfrm>
            <a:off x="365760" y="3547872"/>
            <a:ext cx="8412480" cy="1325880"/>
          </a:xfrm>
          <a:prstGeom prst="roundRect">
            <a:avLst>
              <a:gd name="adj" fmla="val 6897"/>
            </a:avLst>
          </a:prstGeom>
          <a:solidFill>
            <a:srgbClr val="F0F5F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594360" y="3703320"/>
            <a:ext cx="7955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Strengths: 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Beverages (4.5) and staff (4.7) were the clear wins.  </a:t>
            </a: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Gaps: 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Dining and pool access underperformed. Room ratings split (3s and 5s), reflecting the room-separation issue more than room quality itself.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116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Worked — And What Hurt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868680"/>
            <a:ext cx="3977640" cy="393192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594360" y="1005840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WORKED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94360" y="1417320"/>
            <a:ext cx="356616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Dunn's River Falls was the unanimous group highlight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formula worked perfectly: challenge + private catamaran party back to resort + back before 1 PM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Spontaneous moments — pool volleyball, the speakeasy, random hangs — were cited as the real magic of the trip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Beverages and staff responsiveness were excellent across the board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of 6 said the balance of group time vs. personal time was "just right"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4800600" y="868680"/>
            <a:ext cx="3977640" cy="393192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029200" y="1005840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HURT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029200" y="1417320"/>
            <a:ext cx="356616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 separation was the #1 frustration — multiple respondents mentioned anxiety about the Bivens feeling excluded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Bivens room not being added is a big issue; Rooms in proximity is 2027's central planning constraint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buffer between pool time and dinner — people rushed, arrived fatigued, and could not BBS before night activities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enough lightly-structured group games or activities during downtime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Late-night entertainment underdelivered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21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116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Group Requires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surveys. These are your unanimous non-negotiables for 2027.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365760" y="1005840"/>
            <a:ext cx="8412480" cy="676656"/>
          </a:xfrm>
          <a:prstGeom prst="roundRect">
            <a:avLst>
              <a:gd name="adj" fmla="val 10811"/>
            </a:avLst>
          </a:prstGeom>
          <a:solidFill>
            <a:srgbClr val="102234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02920" y="1115568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C9E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/ 6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600200" y="1078992"/>
            <a:ext cx="6949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All-inclusive only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600200" y="1344168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exceptions. Wallets stay in the room.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65760" y="1801368"/>
            <a:ext cx="8412480" cy="676656"/>
          </a:xfrm>
          <a:prstGeom prst="roundRect">
            <a:avLst>
              <a:gd name="adj" fmla="val 10811"/>
            </a:avLst>
          </a:prstGeom>
          <a:solidFill>
            <a:srgbClr val="102234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02920" y="1911096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C9E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/ 6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1600200" y="1874520"/>
            <a:ext cx="6949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Adults-only environment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600200" y="2139696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Half want full property adults-only. Half OK with adults-only section.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2596896"/>
            <a:ext cx="8412480" cy="676656"/>
          </a:xfrm>
          <a:prstGeom prst="roundRect">
            <a:avLst>
              <a:gd name="adj" fmla="val 10811"/>
            </a:avLst>
          </a:prstGeom>
          <a:solidFill>
            <a:srgbClr val="102234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02920" y="2706624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C9E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/ 6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600200" y="2670048"/>
            <a:ext cx="6949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Rooms must be adjacent — shared pool access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600200" y="2935224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#1 fix from 2026. Book one reservation, one group contact, one phone call to re-verify.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5760" y="3392424"/>
            <a:ext cx="8412480" cy="676656"/>
          </a:xfrm>
          <a:prstGeom prst="roundRect">
            <a:avLst>
              <a:gd name="adj" fmla="val 10811"/>
            </a:avLst>
          </a:prstGeom>
          <a:solidFill>
            <a:srgbClr val="102234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502920" y="3502152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C9E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/ 6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1600200" y="3465576"/>
            <a:ext cx="6949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Water-based excursion for the group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600200" y="3730752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Catamaran, boat party, or snorkeling — the Dunn's River formula replicated.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65760" y="4187952"/>
            <a:ext cx="8412480" cy="676656"/>
          </a:xfrm>
          <a:prstGeom prst="roundRect">
            <a:avLst>
              <a:gd name="adj" fmla="val 10811"/>
            </a:avLst>
          </a:prstGeom>
          <a:solidFill>
            <a:srgbClr val="102234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02920" y="429768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C9E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/ 6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1600200" y="4261104"/>
            <a:ext cx="6949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4–6 PM refresh window before dinner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600200" y="4526280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A8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hours to BBS and get ready. No rushing to reservations. Non-negotiable for half the group.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116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Budget Reality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66751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said vs. what things actually cost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3840480" cy="3566160"/>
          </a:xfrm>
          <a:prstGeom prst="roundRect">
            <a:avLst>
              <a:gd name="adj" fmla="val 2564"/>
            </a:avLst>
          </a:prstGeom>
          <a:solidFill>
            <a:srgbClr val="F0F5F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94360" y="1207008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SAID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94360" y="1627632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Lodging budget  </a:t>
            </a: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$2,800–$4,000 / couple (majority)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94360" y="2103120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all-in  </a:t>
            </a: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$4,500–$6,500 / couple (majority)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94360" y="2578608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Excursion  </a:t>
            </a: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$150–$200+ / person (4 of 6)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94360" y="3054096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 split  </a:t>
            </a: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annual · 1 every-other-year · 2 flexible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94360" y="3529584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Punta Cana gut-check  </a:t>
            </a: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of 6 said YES — lock it in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94360" y="416052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tension: the couples who prefer annual trips have price floors of $2,500–3,000 — which doesn't reach the premium destinations they voted for.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572000" y="1051560"/>
            <a:ext cx="4206240" cy="3566160"/>
          </a:xfrm>
          <a:prstGeom prst="roundRect">
            <a:avLst>
              <a:gd name="adj" fmla="val 2564"/>
            </a:avLst>
          </a:prstGeom>
          <a:solidFill>
            <a:srgbClr val="F0F5F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754880" y="120700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ACTUALLY COSTS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754880" y="1627632"/>
            <a:ext cx="3794760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919472" y="169164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28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Punta Cana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919472" y="1938528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$5,600–$6,000 / couple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754880" y="2340864"/>
            <a:ext cx="3794760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919472" y="2404872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Jamaica (EOB)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919472" y="2651760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$6,200–$6,600 / couple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754880" y="3054096"/>
            <a:ext cx="3794760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919472" y="3118104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227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St. Lucia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919472" y="3364992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$6,500–$7,100 / couple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754880" y="3767328"/>
            <a:ext cx="3794760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919472" y="3831336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St. Maarten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919472" y="4078224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$7,000–$7,400 / couple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365760" y="4754880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Includes resort, flights, bags, seat selection, transfers, excursion, tips, pre-trip spending, and road costs. Built from real CC data from May 2026.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116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Two-Track Model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66751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structure that works for every couple in the group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3840480" cy="3794760"/>
          </a:xfrm>
          <a:prstGeom prst="roundRect">
            <a:avLst>
              <a:gd name="adj" fmla="val 3373"/>
            </a:avLst>
          </a:prstGeom>
          <a:solidFill>
            <a:srgbClr val="065A8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94360" y="1280160"/>
            <a:ext cx="3291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E8A3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94360" y="1627632"/>
            <a:ext cx="32918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Annual Budget Trip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" y="219456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9DC3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May  ·  Punta Cana tier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94360" y="2542032"/>
            <a:ext cx="3291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8A3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~$4,200–5,000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dirty="0">
                <a:solidFill>
                  <a:srgbClr val="E8A3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 couple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94360" y="3310128"/>
            <a:ext cx="3291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C5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"We are the trip." Annual commitment, keeps all four couples in. Punta Cana tier. Pool, bar, dinner together — that's the whole trip, and it's enough.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937760" y="1051560"/>
            <a:ext cx="3840480" cy="3794760"/>
          </a:xfrm>
          <a:prstGeom prst="roundRect">
            <a:avLst>
              <a:gd name="adj" fmla="val 3373"/>
            </a:avLst>
          </a:prstGeom>
          <a:solidFill>
            <a:srgbClr val="1C9E8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166360" y="1280160"/>
            <a:ext cx="3291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E8A3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B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166360" y="1627632"/>
            <a:ext cx="32918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Premium Trip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166360" y="219456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A8D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other year  ·  St. Maarten / Jamaica tier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166360" y="2542032"/>
            <a:ext cx="3291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8A3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~$5,700–7,400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dirty="0">
                <a:solidFill>
                  <a:srgbClr val="E8A3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 couple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166360" y="3310128"/>
            <a:ext cx="3291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C5E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up, go bigger. New destination, private pools, nicer rooms. The wait makes the trip worth it. St. Maarten or Jamaica (Excellence Oyster Bay).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023360" y="2377440"/>
            <a:ext cx="1097280" cy="1097280"/>
          </a:xfrm>
          <a:prstGeom prst="ellipse">
            <a:avLst/>
          </a:prstGeom>
          <a:solidFill>
            <a:srgbClr val="0D2137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023360" y="242316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BOTH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284C7"/>
          </a:solidFill>
          <a:ln w="12700">
            <a:solidFill>
              <a:srgbClr val="0284C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4008"/>
            <a:ext cx="6400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C0D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TRACK  ·  BUDGET DESTINATION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57200" y="310896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Punta Cana, Dominican Republic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217920" y="27432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i="1" dirty="0">
                <a:solidFill>
                  <a:srgbClr val="E8A3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"We Are the Trip"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097280"/>
            <a:ext cx="1965960" cy="1325880"/>
          </a:xfrm>
          <a:prstGeom prst="roundRect">
            <a:avLst>
              <a:gd name="adj" fmla="val 6897"/>
            </a:avLst>
          </a:prstGeom>
          <a:solidFill>
            <a:srgbClr val="0284C7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65760" y="1152144"/>
            <a:ext cx="1965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$5,600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–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$6,000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65760" y="2121408"/>
            <a:ext cx="1965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kern="0" spc="100" dirty="0">
                <a:solidFill>
                  <a:srgbClr val="C0D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ALL-IN / COUPLE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2514600" y="109728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Royalton CHIC Punta Cana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514600" y="1426464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Diamond Club Luxury Jr Suite Swim-Out  ·  $3,034 / couple (4 nights)  ·  Full adults-only property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514600" y="1828800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EBF5FD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624328" y="188366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028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POOLS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2624328" y="20939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Semi-private swim-out pool · Diamond Club lounge · butler service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852160" y="1828800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EBF5FD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961888" y="188366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028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DINING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5961888" y="20939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restaurants · no reservations required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514600" y="2578608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EBF5FD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624328" y="263347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028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EXCURSION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2624328" y="2843784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Saona Island private catamaran · ~$200/pp · group of 6 = ~$1,200 flat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852160" y="2578608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EBF5FD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961888" y="263347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028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5961888" y="2843784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 min from PUJ · $70 / couple round trip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2514600" y="3328416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EBF5FD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2624328" y="33832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028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FLIGHTS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2624328" y="35935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$1,000–$1,400 / couple from AUS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852160" y="3328416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EBF5FD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61888" y="33832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028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VIBE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5961888" y="35935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High-energy DJ pool parties, foam parties, live entertainment nightly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65760" y="4279392"/>
            <a:ext cx="8412480" cy="530352"/>
          </a:xfrm>
          <a:prstGeom prst="roundRect">
            <a:avLst>
              <a:gd name="adj" fmla="val 13793"/>
            </a:avLst>
          </a:prstGeom>
          <a:solidFill>
            <a:srgbClr val="FFF8E1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594360" y="4352544"/>
            <a:ext cx="7955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852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Watch: Older property — some reviews flag maintenance. Staff consistently excellent. Marriott Autograph Collection membership may reduce the lodge price.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5803D"/>
          </a:solidFill>
          <a:ln w="12700">
            <a:solidFill>
              <a:srgbClr val="1580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4008"/>
            <a:ext cx="6858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BEE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TRACK  ·  BEST VALUE + CONTENT OPPORTUNITY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57200" y="310896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Jamaica — Excellence Oyster Bay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217920" y="27432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i="1" dirty="0">
                <a:solidFill>
                  <a:srgbClr val="E8A3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"We Are the Trip"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097280"/>
            <a:ext cx="1965960" cy="1325880"/>
          </a:xfrm>
          <a:prstGeom prst="roundRect">
            <a:avLst>
              <a:gd name="adj" fmla="val 6897"/>
            </a:avLst>
          </a:prstGeom>
          <a:solidFill>
            <a:srgbClr val="15803D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65760" y="1152144"/>
            <a:ext cx="1965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$6,200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–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$6,600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65760" y="2121408"/>
            <a:ext cx="1965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kern="0" spc="100" dirty="0">
                <a:solidFill>
                  <a:srgbClr val="BEE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ALL-IN / COUPLE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2514600" y="109728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Excellence Oyster Bay — Falmouth, Jamaica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514600" y="1426464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Excellence Club Beachfront House Suite w/ Plunge Pool  ·  $3,614 / couple (taxes incl.)  ·  Full adults-only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514600" y="1828800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ECFDF5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624328" y="188366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ROOMS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2624328" y="20939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private plunge pool per suite · beachfront · 800 sq ft · butler service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852160" y="1828800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ECFDF5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961888" y="188366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DINING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5961888" y="20939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restaurants · rooftop infinity pool · bioluminescent bay included w/ Beach Villas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514600" y="2578608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ECFDF5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624328" y="263347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EXCURSION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2624328" y="2843784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Negril Catamaran + Rick's Cafe $90/pp · Glistening Waters night tour $25/pp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852160" y="2578608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ECFDF5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961888" y="263347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5961888" y="2843784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 min from MBJ · $80 / couple round trip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2514600" y="3328416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ECFDF5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2624328" y="33832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FLIGHTS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2624328" y="35935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$1,000–$1,400 / couple from AUS  (AA nonstop reinstated? Watch MBJ fares)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852160" y="3328416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ECFDF5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61888" y="33832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BONUS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5961888" y="35935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gold: JamaicanBaecation.com + MFT filming at an adults-only property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65760" y="4279392"/>
            <a:ext cx="8412480" cy="530352"/>
          </a:xfrm>
          <a:prstGeom prst="roundRect">
            <a:avLst>
              <a:gd name="adj" fmla="val 13793"/>
            </a:avLst>
          </a:prstGeom>
          <a:solidFill>
            <a:srgbClr val="F0FFF4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594360" y="4352544"/>
            <a:ext cx="7955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453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item: Follow up on Excellence Oyster Bay group inquiry — can 4 Beach House Suites be placed adjacent? Submitted June 2026. If yes, this becomes the premium track answer.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4008"/>
            <a:ext cx="6400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DDD1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TRACK  ·  HUSTLE &amp; BUSTLE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57200" y="310896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St. Maarten — Sonesta Ocean Point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217920" y="27432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i="1" dirty="0">
                <a:solidFill>
                  <a:srgbClr val="E8A3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"Hustle &amp; Bustle"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097280"/>
            <a:ext cx="1965960" cy="1325880"/>
          </a:xfrm>
          <a:prstGeom prst="roundRect">
            <a:avLst>
              <a:gd name="adj" fmla="val 6897"/>
            </a:avLst>
          </a:prstGeom>
          <a:solidFill>
            <a:srgbClr val="7C3AED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65760" y="1152144"/>
            <a:ext cx="1965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$7,000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–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$7,400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65760" y="2121408"/>
            <a:ext cx="1965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kern="0" spc="100" dirty="0">
                <a:solidFill>
                  <a:srgbClr val="DDD1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ALL-IN / COUPLE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2514600" y="109728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1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Sonesta Ocean Point — Maho Bay, St. Maarten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514600" y="1426464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Sunset Swim-Out Butler Suite  ·  $4,472 / couple incl. $776 in taxes (4 nights)  ·  Full adults-only property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514600" y="1828800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5F3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624328" y="188366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ROOMS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2624328" y="20939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617 sq ft · dedicated swim-out pool · butler service · oceanfront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852160" y="1828800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5F3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961888" y="188366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DINING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5961888" y="20939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gourmet restaurants + 5 more at sister Sonesta Maho · Azul widely praised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514600" y="2578608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5F3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624328" y="263347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EXCURSION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2624328" y="2843784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Pinel Island All-Inclusive Tour $159/pp · OR Anguilla Full-Day Cruise $149/pp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852160" y="2578608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5F3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961888" y="263347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5961888" y="2843784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 from SXM airport — easiest arrival of any destination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2514600" y="3328416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5F3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2624328" y="33832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FLIGHTS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2624328" y="35935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$1,000–$1,400 / couple from AUS · Southwest no change fees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852160" y="3328416"/>
            <a:ext cx="3063240" cy="612648"/>
          </a:xfrm>
          <a:prstGeom prst="roundRect">
            <a:avLst>
              <a:gd name="adj" fmla="val 11940"/>
            </a:avLst>
          </a:prstGeom>
          <a:solidFill>
            <a:srgbClr val="F5F3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61888" y="33832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OFF-RESORT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5961888" y="35935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Casino Royale · Dutch/French border · nightlife · duty-free shopping — all walkable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65760" y="4279392"/>
            <a:ext cx="8412480" cy="530352"/>
          </a:xfrm>
          <a:prstGeom prst="roundRect">
            <a:avLst>
              <a:gd name="adj" fmla="val 13793"/>
            </a:avLst>
          </a:prstGeom>
          <a:solidFill>
            <a:srgbClr val="F5F3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594360" y="4352544"/>
            <a:ext cx="7955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Most expensive all-in even with cheap flights — the $776 tax baked into the resort quote is real. Best fit if the group wants nightlife and off-resort exploration, not a "stay inside the gates" trip.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1885</Words>
  <Application>Microsoft Macintosh PowerPoint</Application>
  <PresentationFormat>On-screen Show (16:9)</PresentationFormat>
  <Paragraphs>247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BaeCation 2027 Planning Report</dc:title>
  <dc:subject>PptxGenJS Presentation</dc:subject>
  <dc:creator>Carey Mays</dc:creator>
  <cp:lastModifiedBy>Carey J. Mays</cp:lastModifiedBy>
  <cp:revision>2</cp:revision>
  <dcterms:created xsi:type="dcterms:W3CDTF">2026-06-28T13:48:14Z</dcterms:created>
  <dcterms:modified xsi:type="dcterms:W3CDTF">2026-06-28T17:31:25Z</dcterms:modified>
</cp:coreProperties>
</file>